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62" r:id="rId5"/>
    <p:sldId id="263" r:id="rId6"/>
    <p:sldId id="27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215370" cy="5509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Иллюстрация  учебника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Закон Божий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семьи и школы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протоиерея Серафима Слободского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Часть вторая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Ветхий Завет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Скиния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ww.cirota.ru Ковчег заве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4949940" cy="471490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" name="Рисунок 3" descr="www.cervantesdesign.com1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9256" y="1928802"/>
            <a:ext cx="3115796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43306" y="214290"/>
            <a:ext cx="5500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ковчеге завета хранились скрижали с заповедями (скрижали завета),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чаша </a:t>
            </a:r>
            <a:r>
              <a:rPr lang="ru-RU" sz="2400" b="1" dirty="0" smtClean="0"/>
              <a:t>с манною, жезл </a:t>
            </a:r>
            <a:r>
              <a:rPr lang="ru-RU" sz="2400" b="1" dirty="0" err="1" smtClean="0"/>
              <a:t>Ааронов</a:t>
            </a:r>
            <a:r>
              <a:rPr lang="ru-RU" sz="2400" b="1" dirty="0" smtClean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 smtClean="0"/>
              <a:t>впоследствии и священные книги.</a:t>
            </a:r>
            <a:endParaRPr lang="ru-RU" sz="2400" b="1" dirty="0"/>
          </a:p>
        </p:txBody>
      </p:sp>
      <p:pic>
        <p:nvPicPr>
          <p:cNvPr id="6" name="Рисунок 5" descr="arkofthecovenant223 www.intercontinentalcog.or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0"/>
            <a:ext cx="3571900" cy="223243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50070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двух сторонах ковчега было по два золотых кольца, куда вкладывались позолоченные шесты, чтобы носить его.</a:t>
            </a:r>
            <a:endParaRPr lang="ru-RU" sz="2400" b="1" dirty="0"/>
          </a:p>
        </p:txBody>
      </p:sp>
      <p:pic>
        <p:nvPicPr>
          <p:cNvPr id="3" name="Рисунок 2" descr="tabernacle12enlargement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9FF"/>
              </a:clrFrom>
              <a:clrTo>
                <a:srgbClr val="FC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2500306"/>
            <a:ext cx="4786346" cy="30876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amazingworld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899" y="142852"/>
            <a:ext cx="4312257" cy="316232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6" name="Рисунок 5" descr="www.pravoslavie.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2338036" cy="344329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ww.lawofattraction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89"/>
            <a:ext cx="7858180" cy="5893636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0" y="50006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Когда скиния была готова, Моисей освятил ее, со всеми ее принадлежностями, священным миром. При этом слава Господня, в виде облака, сопровождавшего евреев в пути, покрыла скинию, и с того времени всегда находилась над нею.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Для служения при скинии, Моисей, по повелению Божию, назначил колено </a:t>
            </a:r>
            <a:r>
              <a:rPr lang="ru-RU" sz="2400" b="1" dirty="0" err="1" smtClean="0"/>
              <a:t>Левиино</a:t>
            </a:r>
            <a:r>
              <a:rPr lang="ru-RU" sz="2400" b="1" dirty="0" smtClean="0"/>
              <a:t> и определил к </a:t>
            </a:r>
            <a:r>
              <a:rPr lang="ru-RU" sz="2400" b="1" dirty="0" smtClean="0"/>
              <a:t>скинии первосвященника</a:t>
            </a:r>
            <a:r>
              <a:rPr lang="ru-RU" sz="2400" b="1" dirty="0" smtClean="0"/>
              <a:t>, священников и левитов, то есть прислужников.</a:t>
            </a:r>
            <a:endParaRPr lang="ru-RU" sz="2400" b="1" dirty="0"/>
          </a:p>
        </p:txBody>
      </p:sp>
      <p:pic>
        <p:nvPicPr>
          <p:cNvPr id="6" name="Рисунок 5" descr="www.cirota.ru воскурение на внутреннем жертвенни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071546"/>
            <a:ext cx="1885963" cy="23574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первосвященник и левиты www.dubus.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3992928" cy="50720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" name="Рисунок 2" descr="Менора – большой масляный светильник, сделанный из чистого золот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66" y="3071810"/>
            <a:ext cx="3077098" cy="348005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578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Первосвященником был поставлен Аарон, брат Моисея, священниками – четыре сына Аарона,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 smtClean="0"/>
              <a:t>прочие потомки Левия – левитами.</a:t>
            </a:r>
            <a:endParaRPr lang="ru-RU" sz="2400" b="1" dirty="0"/>
          </a:p>
        </p:txBody>
      </p:sp>
      <p:pic>
        <p:nvPicPr>
          <p:cNvPr id="3" name="Рисунок 2" descr="помазывает Аарона первосвященни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7166"/>
            <a:ext cx="4143404" cy="48624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Первосвященник Аар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52"/>
            <a:ext cx="3643338" cy="51759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Первосвященник соответствовал нашим епископам (архиереям), священники – иереям, </a:t>
            </a:r>
            <a:r>
              <a:rPr lang="ru-RU" sz="2400" b="1" dirty="0" smtClean="0"/>
              <a:t>а </a:t>
            </a:r>
            <a:r>
              <a:rPr lang="ru-RU" sz="2400" b="1" dirty="0" smtClean="0"/>
              <a:t>левиты – диаконам и прислужникам.</a:t>
            </a:r>
            <a:endParaRPr lang="ru-RU" sz="2400" b="1" dirty="0"/>
          </a:p>
        </p:txBody>
      </p:sp>
      <p:pic>
        <p:nvPicPr>
          <p:cNvPr id="3" name="Рисунок 2" descr="uniforma.atr-spb.r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5728"/>
            <a:ext cx="5786478" cy="53309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36" y="642918"/>
            <a:ext cx="3000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Бог положил, чтобы на будущее время старший из рода </a:t>
            </a:r>
            <a:r>
              <a:rPr lang="ru-RU" sz="2400" b="1" dirty="0" smtClean="0"/>
              <a:t>Аарона </a:t>
            </a:r>
            <a:r>
              <a:rPr lang="ru-RU" sz="2400" b="1" dirty="0" smtClean="0"/>
              <a:t>был первосвященником, а прочие из его рода были священниками. </a:t>
            </a:r>
            <a:endParaRPr lang="ru-RU" sz="2400" b="1" dirty="0"/>
          </a:p>
        </p:txBody>
      </p:sp>
      <p:pic>
        <p:nvPicPr>
          <p:cNvPr id="3" name="Рисунок 2" descr="www.cirota.ru священники в полном облачении учавствуют в жеребьевке. жеребьевкой определялось кто такую работу будет выполнять в этот д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5758043" cy="578647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Скиния </a:t>
            </a:r>
            <a:r>
              <a:rPr lang="ru-RU" sz="2400" b="1" dirty="0" err="1" smtClean="0"/>
              <a:t>прообразовала</a:t>
            </a:r>
            <a:r>
              <a:rPr lang="ru-RU" sz="2400" b="1" dirty="0" smtClean="0"/>
              <a:t> собою Церковь Христову, </a:t>
            </a:r>
            <a:r>
              <a:rPr lang="ru-RU" sz="2400" b="1" dirty="0" smtClean="0"/>
              <a:t>а </a:t>
            </a:r>
            <a:r>
              <a:rPr lang="ru-RU" sz="2400" b="1" dirty="0" smtClean="0"/>
              <a:t>также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Божию </a:t>
            </a:r>
            <a:r>
              <a:rPr lang="ru-RU" sz="2400" b="1" dirty="0" smtClean="0"/>
              <a:t>Матерь, Которая, вместив в Себя Бога, </a:t>
            </a:r>
            <a:endParaRPr lang="en-US" sz="2400" b="1" dirty="0" smtClean="0"/>
          </a:p>
          <a:p>
            <a:pPr algn="ctr"/>
            <a:r>
              <a:rPr lang="ru-RU" sz="2400" b="1" smtClean="0"/>
              <a:t>была </a:t>
            </a:r>
            <a:r>
              <a:rPr lang="ru-RU" sz="2400" b="1" dirty="0" smtClean="0"/>
              <a:t>как </a:t>
            </a:r>
            <a:r>
              <a:rPr lang="ru-RU" sz="2400" b="1" smtClean="0"/>
              <a:t>бы </a:t>
            </a:r>
            <a:r>
              <a:rPr lang="ru-RU" sz="2400" b="1" smtClean="0"/>
              <a:t>Домом </a:t>
            </a:r>
            <a:r>
              <a:rPr lang="ru-RU" sz="2400" b="1" dirty="0" smtClean="0"/>
              <a:t>Божиим.</a:t>
            </a:r>
            <a:endParaRPr lang="ru-RU" sz="2400" b="1" dirty="0"/>
          </a:p>
        </p:txBody>
      </p:sp>
      <p:pic>
        <p:nvPicPr>
          <p:cNvPr id="5" name="Рисунок 4" descr="Виленская-Остробрамская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86" y="221973"/>
            <a:ext cx="3100218" cy="3921407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71612"/>
            <a:ext cx="7786742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Господи, помилуй нас!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 составлении презентации использованы рисунки с сайтов:</a:t>
            </a:r>
            <a:endParaRPr lang="en-US" b="1" dirty="0" smtClean="0"/>
          </a:p>
          <a:p>
            <a:endParaRPr lang="ru-RU" b="1" dirty="0" smtClean="0"/>
          </a:p>
          <a:p>
            <a:pPr marL="1440000"/>
            <a:r>
              <a:rPr lang="en-US" dirty="0" smtClean="0"/>
              <a:t>www.intercontinentalcog.org</a:t>
            </a:r>
            <a:endParaRPr lang="ru-RU" dirty="0" smtClean="0"/>
          </a:p>
          <a:p>
            <a:pPr marL="1440000"/>
            <a:r>
              <a:rPr lang="en-US" dirty="0" smtClean="0"/>
              <a:t>www.blueletterbible.org </a:t>
            </a:r>
            <a:endParaRPr lang="ru-RU" dirty="0" smtClean="0"/>
          </a:p>
          <a:p>
            <a:pPr marL="1440000"/>
            <a:r>
              <a:rPr lang="en-US" dirty="0" smtClean="0"/>
              <a:t>www.home.online.no </a:t>
            </a:r>
            <a:endParaRPr lang="en-US" dirty="0" smtClean="0"/>
          </a:p>
          <a:p>
            <a:pPr marL="1440000"/>
            <a:r>
              <a:rPr lang="en-US" dirty="0" smtClean="0"/>
              <a:t>www.pravoslavie.ru </a:t>
            </a:r>
            <a:endParaRPr lang="en-US" dirty="0" smtClean="0"/>
          </a:p>
          <a:p>
            <a:pPr marL="1440000"/>
            <a:r>
              <a:rPr lang="en-US" dirty="0" smtClean="0"/>
              <a:t>www.cirota.ru </a:t>
            </a:r>
            <a:endParaRPr lang="en-US" dirty="0" smtClean="0"/>
          </a:p>
          <a:p>
            <a:pPr marL="1440000"/>
            <a:r>
              <a:rPr lang="en-US" dirty="0" smtClean="0"/>
              <a:t>www.cervantesdesign.com </a:t>
            </a:r>
            <a:endParaRPr lang="en-US" dirty="0" smtClean="0"/>
          </a:p>
          <a:p>
            <a:pPr marL="1440000"/>
            <a:r>
              <a:rPr lang="en-US" dirty="0" smtClean="0"/>
              <a:t>www.amazingworld.ru </a:t>
            </a:r>
            <a:endParaRPr lang="en-US" dirty="0" smtClean="0"/>
          </a:p>
          <a:p>
            <a:pPr marL="1440000"/>
            <a:r>
              <a:rPr lang="en-US" dirty="0" smtClean="0"/>
              <a:t>www.uniforma.atr-spb.ru </a:t>
            </a:r>
            <a:endParaRPr lang="en-US" dirty="0" smtClean="0"/>
          </a:p>
          <a:p>
            <a:pPr marL="1440000"/>
            <a:r>
              <a:rPr lang="en-US" dirty="0" smtClean="0"/>
              <a:t>www.midrasha.net </a:t>
            </a:r>
            <a:endParaRPr lang="en-US" dirty="0" smtClean="0"/>
          </a:p>
          <a:p>
            <a:pPr marL="1440000"/>
            <a:r>
              <a:rPr lang="en-US" dirty="0" smtClean="0"/>
              <a:t>www.midrasha.net </a:t>
            </a:r>
            <a:endParaRPr lang="en-US" dirty="0" smtClean="0"/>
          </a:p>
          <a:p>
            <a:pPr marL="1440000"/>
            <a:r>
              <a:rPr lang="en-US" dirty="0" smtClean="0"/>
              <a:t>www.dubus.by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328614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Божий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786322"/>
            <a:ext cx="4572032" cy="1015663"/>
          </a:xfrm>
          <a:prstGeom prst="rect">
            <a:avLst/>
          </a:prstGeom>
          <a:noFill/>
          <a:effectLst>
            <a:outerShdw blurRad="50800" dist="38100" dir="5400000" algn="t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СКИНИЯ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5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1071546"/>
            <a:ext cx="3643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Евреи стояли станом у горы </a:t>
            </a:r>
            <a:r>
              <a:rPr lang="ru-RU" sz="2400" b="1" dirty="0" err="1" smtClean="0"/>
              <a:t>Синая</a:t>
            </a:r>
            <a:r>
              <a:rPr lang="ru-RU" sz="2400" b="1" dirty="0" smtClean="0"/>
              <a:t> целый год.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smtClean="0"/>
              <a:t>это время Моисей, по повелению Божию, устроил </a:t>
            </a:r>
            <a:r>
              <a:rPr lang="ru-RU" sz="2400" b="1" dirty="0" smtClean="0"/>
              <a:t>скинию </a:t>
            </a:r>
            <a:r>
              <a:rPr lang="ru-RU" sz="2000" b="1" i="1" dirty="0" smtClean="0"/>
              <a:t>(переносной</a:t>
            </a:r>
            <a:r>
              <a:rPr lang="ru-RU" sz="2000" b="1" i="1" dirty="0" smtClean="0"/>
              <a:t> храм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в виде </a:t>
            </a:r>
            <a:r>
              <a:rPr lang="ru-RU" sz="2000" b="1" i="1" dirty="0" smtClean="0"/>
              <a:t>палатки).</a:t>
            </a:r>
            <a:endParaRPr lang="ru-RU" sz="2000" b="1" i="1" dirty="0"/>
          </a:p>
        </p:txBody>
      </p:sp>
      <p:pic>
        <p:nvPicPr>
          <p:cNvPr id="3" name="Рисунок 2" descr="bibliaonline.narod.ru ски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0"/>
            <a:ext cx="5598367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Скиния имела три отделения: </a:t>
            </a:r>
            <a:endParaRPr lang="ru-RU" sz="2400" b="1" dirty="0" smtClean="0"/>
          </a:p>
          <a:p>
            <a:r>
              <a:rPr lang="ru-RU" sz="2400" b="1" dirty="0" smtClean="0"/>
              <a:t>двор</a:t>
            </a:r>
            <a:r>
              <a:rPr lang="ru-RU" sz="2400" b="1" dirty="0" smtClean="0"/>
              <a:t>, </a:t>
            </a:r>
            <a:endParaRPr lang="ru-RU" sz="2400" b="1" dirty="0" smtClean="0"/>
          </a:p>
          <a:p>
            <a:r>
              <a:rPr lang="ru-RU" sz="2400" b="1" dirty="0" smtClean="0"/>
              <a:t>святилище </a:t>
            </a:r>
          </a:p>
          <a:p>
            <a:r>
              <a:rPr lang="ru-RU" sz="2400" b="1" dirty="0" smtClean="0"/>
              <a:t>и </a:t>
            </a:r>
            <a:r>
              <a:rPr lang="ru-RU" sz="2400" b="1" dirty="0" smtClean="0"/>
              <a:t>святое святых.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 двор входил народ для </a:t>
            </a:r>
            <a:r>
              <a:rPr lang="ru-RU" sz="2400" b="1" dirty="0" smtClean="0"/>
              <a:t>молитвы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35769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 </a:t>
            </a:r>
            <a:r>
              <a:rPr lang="ru-RU" sz="2400" b="1" dirty="0" smtClean="0"/>
              <a:t>дворе стоял </a:t>
            </a:r>
            <a:r>
              <a:rPr lang="ru-RU" sz="2400" b="1" dirty="0" smtClean="0"/>
              <a:t>жертвенник, на котором приносили </a:t>
            </a:r>
            <a:r>
              <a:rPr lang="ru-RU" sz="2400" b="1" dirty="0" smtClean="0"/>
              <a:t>жертвы </a:t>
            </a:r>
          </a:p>
          <a:p>
            <a:r>
              <a:rPr lang="ru-RU" sz="2400" b="1" dirty="0" smtClean="0"/>
              <a:t>и медная </a:t>
            </a:r>
            <a:r>
              <a:rPr lang="ru-RU" sz="2400" b="1" dirty="0" smtClean="0"/>
              <a:t>умывальница.</a:t>
            </a:r>
            <a:endParaRPr lang="ru-RU" sz="2400" b="1" dirty="0"/>
          </a:p>
        </p:txBody>
      </p:sp>
      <p:pic>
        <p:nvPicPr>
          <p:cNvPr id="5" name="Рисунок 4" descr="tabernacle8enlargeme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928802"/>
            <a:ext cx="3283597" cy="47149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tabernacle7enlargemen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5214974" cy="309639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abernacle10enlargement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4096512" cy="23774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tabernacle9enlargement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E9"/>
              </a:clrFrom>
              <a:clrTo>
                <a:srgbClr val="FFFE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071546"/>
            <a:ext cx="2248850" cy="35350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214282" y="142852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 святилище входили священники; здесь находился стол с двенадцатью хлебами, золотой </a:t>
            </a:r>
            <a:r>
              <a:rPr lang="ru-RU" sz="2400" b="1" dirty="0" err="1" smtClean="0"/>
              <a:t>семисвечник</a:t>
            </a:r>
            <a:r>
              <a:rPr lang="ru-RU" sz="2400" b="1" dirty="0" smtClean="0"/>
              <a:t>, или светильник с семью лампадами, и алтарь кадильный, то есть жертвенник, на котором священники воскуряли фимиам.</a:t>
            </a:r>
            <a:endParaRPr lang="ru-RU" sz="2400" b="1" dirty="0"/>
          </a:p>
        </p:txBody>
      </p:sp>
      <p:pic>
        <p:nvPicPr>
          <p:cNvPr id="8" name="Рисунок 7" descr="tabernacle11enlargement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143248"/>
            <a:ext cx="4096512" cy="30175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 descr="www.neskuch.ru skinij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9B1"/>
              </a:clrFrom>
              <a:clrTo>
                <a:srgbClr val="FFF9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2071678"/>
            <a:ext cx="4623252" cy="196025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5782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 святое святых, которое отделялось от святилища завесой, мог входить только первосвященник (архиерей), да и то только один раз в год.</a:t>
            </a:r>
            <a:endParaRPr lang="ru-RU" sz="2400" b="1" dirty="0"/>
          </a:p>
        </p:txBody>
      </p:sp>
      <p:pic>
        <p:nvPicPr>
          <p:cNvPr id="3" name="Рисунок 2" descr="www.midrasha.n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5289159" cy="3929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nauka.bible.com.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3" y="928670"/>
            <a:ext cx="3735493" cy="45005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вчег завета был изготовлен из дерева акации и покрыт золотом. В нём было достаточно места для каменных скрижал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7789544" cy="47863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14282" y="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 святом святых стоял ковчег завета. Ковчегом, или кивотом завета назывался ящик, сделанный из дерева и обложенный внутри и снаружи золотом, с золотой крышкою и золотыми на ней изображениями двух херувимов.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400</Words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subject>Закон Божий</dc:subject>
  <dc:creator>СТК "Светочь"</dc:creator>
  <cp:lastModifiedBy>Decastes</cp:lastModifiedBy>
  <cp:revision>39</cp:revision>
  <dcterms:modified xsi:type="dcterms:W3CDTF">2009-10-24T06:55:25Z</dcterms:modified>
</cp:coreProperties>
</file>